
<file path=[Content_Types].xml><?xml version="1.0" encoding="utf-8"?>
<Types xmlns="http://schemas.openxmlformats.org/package/2006/content-types">
  <Default Extension="png" ContentType="image/png"/>
  <Default Extension="mp3" ContentType="audio/m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1" r:id="rId4"/>
  </p:sldMasterIdLst>
  <p:notesMasterIdLst>
    <p:notesMasterId r:id="rId25"/>
  </p:notesMasterIdLst>
  <p:sldIdLst>
    <p:sldId id="256" r:id="rId5"/>
    <p:sldId id="284" r:id="rId6"/>
    <p:sldId id="288" r:id="rId7"/>
    <p:sldId id="308" r:id="rId8"/>
    <p:sldId id="285" r:id="rId9"/>
    <p:sldId id="287" r:id="rId10"/>
    <p:sldId id="289" r:id="rId11"/>
    <p:sldId id="290" r:id="rId12"/>
    <p:sldId id="293" r:id="rId13"/>
    <p:sldId id="295" r:id="rId14"/>
    <p:sldId id="301" r:id="rId15"/>
    <p:sldId id="304" r:id="rId16"/>
    <p:sldId id="302" r:id="rId17"/>
    <p:sldId id="305" r:id="rId18"/>
    <p:sldId id="303" r:id="rId19"/>
    <p:sldId id="306" r:id="rId20"/>
    <p:sldId id="298" r:id="rId21"/>
    <p:sldId id="299" r:id="rId22"/>
    <p:sldId id="300" r:id="rId23"/>
    <p:sldId id="307" r:id="rId24"/>
  </p:sldIdLst>
  <p:sldSz cx="13004800" cy="97536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lin, Hélène" initials="HH" lastIdx="35" clrIdx="0">
    <p:extLst>
      <p:ext uri="{19B8F6BF-5375-455C-9EA6-DF929625EA0E}">
        <p15:presenceInfo xmlns:p15="http://schemas.microsoft.com/office/powerpoint/2012/main" userId="S::hehu@ciep.fr::c551eca6-6039-4e0d-848c-1c9d7df744f9" providerId="AD"/>
      </p:ext>
    </p:extLst>
  </p:cmAuthor>
  <p:cmAuthor id="2" name="Chelli, Thaouizet" initials="CT" lastIdx="9" clrIdx="1">
    <p:extLst>
      <p:ext uri="{19B8F6BF-5375-455C-9EA6-DF929625EA0E}">
        <p15:presenceInfo xmlns:p15="http://schemas.microsoft.com/office/powerpoint/2012/main" userId="Chelli, Thaouizet" providerId="None"/>
      </p:ext>
    </p:extLst>
  </p:cmAuthor>
  <p:cmAuthor id="3" name="Quéré, Olivier" initials="QO" lastIdx="13" clrIdx="2">
    <p:extLst>
      <p:ext uri="{19B8F6BF-5375-455C-9EA6-DF929625EA0E}">
        <p15:presenceInfo xmlns:p15="http://schemas.microsoft.com/office/powerpoint/2012/main" userId="S::olqu@ciep.fr::bdf58622-d48a-4315-97c9-33bbcc0042a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2E8"/>
          </a:solidFill>
        </a:fill>
      </a:tcStyle>
    </a:wholeTbl>
    <a:band2H>
      <a:tcTxStyle/>
      <a:tcStyle>
        <a:tcBdr/>
        <a:fill>
          <a:solidFill>
            <a:srgbClr val="E6EA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6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defTabSz="457200" eaLnBrk="1" fontAlgn="auto" latinLnBrk="0" hangingPunct="1">
              <a:lnSpc>
                <a:spcPct val="116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21144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1967363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16866595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32869146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2395587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4504501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38605377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27005177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194895163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25540091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1169268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" name="Shape 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indent="0" defTabSz="457200" eaLnBrk="1" fontAlgn="auto" latinLnBrk="0" hangingPunct="1">
              <a:lnSpc>
                <a:spcPct val="116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11977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" name="Shape 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indent="0" defTabSz="457200" eaLnBrk="1" fontAlgn="auto" latinLnBrk="0" hangingPunct="1">
              <a:lnSpc>
                <a:spcPct val="116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91274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" name="Shape 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indent="0" defTabSz="457200" eaLnBrk="1" fontAlgn="auto" latinLnBrk="0" hangingPunct="1">
              <a:lnSpc>
                <a:spcPct val="116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673109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" name="Shape 2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indent="0" defTabSz="457200" eaLnBrk="1" fontAlgn="auto" latinLnBrk="0" hangingPunct="1">
              <a:lnSpc>
                <a:spcPct val="116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0609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3545860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2068739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2923210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3040985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1" name="Shape 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85750" indent="-285750" algn="just"/>
            <a:endParaRPr b="0"/>
          </a:p>
        </p:txBody>
      </p:sp>
    </p:spTree>
    <p:extLst>
      <p:ext uri="{BB962C8B-B14F-4D97-AF65-F5344CB8AC3E}">
        <p14:creationId xmlns:p14="http://schemas.microsoft.com/office/powerpoint/2010/main" val="1253406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25600" y="1596249"/>
            <a:ext cx="9753600" cy="3395698"/>
          </a:xfrm>
        </p:spPr>
        <p:txBody>
          <a:bodyPr anchor="b"/>
          <a:lstStyle>
            <a:lvl1pPr algn="ctr">
              <a:defRPr sz="6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625600" y="5122898"/>
            <a:ext cx="9753600" cy="2354862"/>
          </a:xfrm>
        </p:spPr>
        <p:txBody>
          <a:bodyPr/>
          <a:lstStyle>
            <a:lvl1pPr marL="0" indent="0" algn="ctr">
              <a:buNone/>
              <a:defRPr sz="2560"/>
            </a:lvl1pPr>
            <a:lvl2pPr marL="487695" indent="0" algn="ctr">
              <a:buNone/>
              <a:defRPr sz="2133"/>
            </a:lvl2pPr>
            <a:lvl3pPr marL="975390" indent="0" algn="ctr">
              <a:buNone/>
              <a:defRPr sz="1920"/>
            </a:lvl3pPr>
            <a:lvl4pPr marL="1463086" indent="0" algn="ctr">
              <a:buNone/>
              <a:defRPr sz="1707"/>
            </a:lvl4pPr>
            <a:lvl5pPr marL="1950781" indent="0" algn="ctr">
              <a:buNone/>
              <a:defRPr sz="1707"/>
            </a:lvl5pPr>
            <a:lvl6pPr marL="2438476" indent="0" algn="ctr">
              <a:buNone/>
              <a:defRPr sz="1707"/>
            </a:lvl6pPr>
            <a:lvl7pPr marL="2926171" indent="0" algn="ctr">
              <a:buNone/>
              <a:defRPr sz="1707"/>
            </a:lvl7pPr>
            <a:lvl8pPr marL="3413867" indent="0" algn="ctr">
              <a:buNone/>
              <a:defRPr sz="1707"/>
            </a:lvl8pPr>
            <a:lvl9pPr marL="3901562" indent="0" algn="ctr">
              <a:buNone/>
              <a:defRPr sz="1707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07/02/2022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162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07/02/2022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920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306560" y="519289"/>
            <a:ext cx="2804160" cy="82657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94080" y="519289"/>
            <a:ext cx="8249920" cy="82657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07/02/2022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059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614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07/02/2022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8560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87307" y="2431628"/>
            <a:ext cx="11216640" cy="4057226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87307" y="6527237"/>
            <a:ext cx="11216640" cy="2133599"/>
          </a:xfrm>
        </p:spPr>
        <p:txBody>
          <a:bodyPr/>
          <a:lstStyle>
            <a:lvl1pPr marL="0" indent="0">
              <a:buNone/>
              <a:defRPr sz="2560">
                <a:solidFill>
                  <a:schemeClr val="tx1">
                    <a:tint val="75000"/>
                  </a:schemeClr>
                </a:solidFill>
              </a:defRPr>
            </a:lvl1pPr>
            <a:lvl2pPr marL="487695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2pPr>
            <a:lvl3pPr marL="97539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46308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4pPr>
            <a:lvl5pPr marL="195078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5pPr>
            <a:lvl6pPr marL="2438476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6pPr>
            <a:lvl7pPr marL="2926171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7pPr>
            <a:lvl8pPr marL="3413867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8pPr>
            <a:lvl9pPr marL="3901562" indent="0">
              <a:buNone/>
              <a:defRPr sz="170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07/02/2022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453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94080" y="2596444"/>
            <a:ext cx="5527040" cy="618857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583680" y="2596444"/>
            <a:ext cx="5527040" cy="618857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07/02/2022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140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5774" y="519290"/>
            <a:ext cx="11216640" cy="188524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95775" y="2390987"/>
            <a:ext cx="5501639" cy="1171786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95775" y="3562773"/>
            <a:ext cx="5501639" cy="524030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583680" y="2390987"/>
            <a:ext cx="5528734" cy="1171786"/>
          </a:xfrm>
        </p:spPr>
        <p:txBody>
          <a:bodyPr anchor="b"/>
          <a:lstStyle>
            <a:lvl1pPr marL="0" indent="0">
              <a:buNone/>
              <a:defRPr sz="2560" b="1"/>
            </a:lvl1pPr>
            <a:lvl2pPr marL="487695" indent="0">
              <a:buNone/>
              <a:defRPr sz="2133" b="1"/>
            </a:lvl2pPr>
            <a:lvl3pPr marL="975390" indent="0">
              <a:buNone/>
              <a:defRPr sz="1920" b="1"/>
            </a:lvl3pPr>
            <a:lvl4pPr marL="1463086" indent="0">
              <a:buNone/>
              <a:defRPr sz="1707" b="1"/>
            </a:lvl4pPr>
            <a:lvl5pPr marL="1950781" indent="0">
              <a:buNone/>
              <a:defRPr sz="1707" b="1"/>
            </a:lvl5pPr>
            <a:lvl6pPr marL="2438476" indent="0">
              <a:buNone/>
              <a:defRPr sz="1707" b="1"/>
            </a:lvl6pPr>
            <a:lvl7pPr marL="2926171" indent="0">
              <a:buNone/>
              <a:defRPr sz="1707" b="1"/>
            </a:lvl7pPr>
            <a:lvl8pPr marL="3413867" indent="0">
              <a:buNone/>
              <a:defRPr sz="1707" b="1"/>
            </a:lvl8pPr>
            <a:lvl9pPr marL="3901562" indent="0">
              <a:buNone/>
              <a:defRPr sz="1707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583680" y="3562773"/>
            <a:ext cx="5528734" cy="524030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07/02/2022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04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07/02/2022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7962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07/02/2022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464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528734" y="1404338"/>
            <a:ext cx="6583680" cy="6931378"/>
          </a:xfrm>
        </p:spPr>
        <p:txBody>
          <a:bodyPr/>
          <a:lstStyle>
            <a:lvl1pPr>
              <a:defRPr sz="3413"/>
            </a:lvl1pPr>
            <a:lvl2pPr>
              <a:defRPr sz="2987"/>
            </a:lvl2pPr>
            <a:lvl3pPr>
              <a:defRPr sz="256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07/02/2022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531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95774" y="650240"/>
            <a:ext cx="4194386" cy="2275840"/>
          </a:xfrm>
        </p:spPr>
        <p:txBody>
          <a:bodyPr anchor="b"/>
          <a:lstStyle>
            <a:lvl1pPr>
              <a:defRPr sz="3413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528734" y="1404338"/>
            <a:ext cx="6583680" cy="6931378"/>
          </a:xfrm>
        </p:spPr>
        <p:txBody>
          <a:bodyPr/>
          <a:lstStyle>
            <a:lvl1pPr marL="0" indent="0">
              <a:buNone/>
              <a:defRPr sz="3413"/>
            </a:lvl1pPr>
            <a:lvl2pPr marL="487695" indent="0">
              <a:buNone/>
              <a:defRPr sz="2987"/>
            </a:lvl2pPr>
            <a:lvl3pPr marL="975390" indent="0">
              <a:buNone/>
              <a:defRPr sz="2560"/>
            </a:lvl3pPr>
            <a:lvl4pPr marL="1463086" indent="0">
              <a:buNone/>
              <a:defRPr sz="2133"/>
            </a:lvl4pPr>
            <a:lvl5pPr marL="1950781" indent="0">
              <a:buNone/>
              <a:defRPr sz="2133"/>
            </a:lvl5pPr>
            <a:lvl6pPr marL="2438476" indent="0">
              <a:buNone/>
              <a:defRPr sz="2133"/>
            </a:lvl6pPr>
            <a:lvl7pPr marL="2926171" indent="0">
              <a:buNone/>
              <a:defRPr sz="2133"/>
            </a:lvl7pPr>
            <a:lvl8pPr marL="3413867" indent="0">
              <a:buNone/>
              <a:defRPr sz="2133"/>
            </a:lvl8pPr>
            <a:lvl9pPr marL="3901562" indent="0">
              <a:buNone/>
              <a:defRPr sz="2133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95774" y="2926080"/>
            <a:ext cx="4194386" cy="5420925"/>
          </a:xfrm>
        </p:spPr>
        <p:txBody>
          <a:bodyPr/>
          <a:lstStyle>
            <a:lvl1pPr marL="0" indent="0">
              <a:buNone/>
              <a:defRPr sz="1707"/>
            </a:lvl1pPr>
            <a:lvl2pPr marL="487695" indent="0">
              <a:buNone/>
              <a:defRPr sz="1493"/>
            </a:lvl2pPr>
            <a:lvl3pPr marL="975390" indent="0">
              <a:buNone/>
              <a:defRPr sz="1280"/>
            </a:lvl3pPr>
            <a:lvl4pPr marL="1463086" indent="0">
              <a:buNone/>
              <a:defRPr sz="1067"/>
            </a:lvl4pPr>
            <a:lvl5pPr marL="1950781" indent="0">
              <a:buNone/>
              <a:defRPr sz="1067"/>
            </a:lvl5pPr>
            <a:lvl6pPr marL="2438476" indent="0">
              <a:buNone/>
              <a:defRPr sz="1067"/>
            </a:lvl6pPr>
            <a:lvl7pPr marL="2926171" indent="0">
              <a:buNone/>
              <a:defRPr sz="1067"/>
            </a:lvl7pPr>
            <a:lvl8pPr marL="3413867" indent="0">
              <a:buNone/>
              <a:defRPr sz="1067"/>
            </a:lvl8pPr>
            <a:lvl9pPr marL="3901562" indent="0">
              <a:buNone/>
              <a:defRPr sz="1067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C275-D5F5-42EC-9E1B-EF6E743EFAA0}" type="datetimeFigureOut">
              <a:rPr lang="fr-FR" smtClean="0"/>
              <a:t>07/02/2022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240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94080" y="519290"/>
            <a:ext cx="11216640" cy="18852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94080" y="2596444"/>
            <a:ext cx="11216640" cy="61885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94080" y="9040143"/>
            <a:ext cx="29260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C275-D5F5-42EC-9E1B-EF6E743EFAA0}" type="datetimeFigureOut">
              <a:rPr lang="fr-FR" smtClean="0"/>
              <a:t>07/02/2022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307840" y="9040143"/>
            <a:ext cx="438912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184640" y="9040143"/>
            <a:ext cx="2926080" cy="5192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B4B4D-7CA3-9044-876B-883B54F8677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106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</p:sldLayoutIdLst>
  <p:txStyles>
    <p:titleStyle>
      <a:lvl1pPr algn="l" defTabSz="975390" rtl="0" eaLnBrk="1" latinLnBrk="0" hangingPunct="1">
        <a:lnSpc>
          <a:spcPct val="90000"/>
        </a:lnSpc>
        <a:spcBef>
          <a:spcPct val="0"/>
        </a:spcBef>
        <a:buNone/>
        <a:defRPr sz="469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3848" indent="-243848" algn="l" defTabSz="975390" rtl="0" eaLnBrk="1" latinLnBrk="0" hangingPunct="1">
        <a:lnSpc>
          <a:spcPct val="90000"/>
        </a:lnSpc>
        <a:spcBef>
          <a:spcPts val="1067"/>
        </a:spcBef>
        <a:buFont typeface="Arial" panose="020B0604020202020204" pitchFamily="34" charset="0"/>
        <a:buChar char="•"/>
        <a:defRPr sz="2987" kern="1200">
          <a:solidFill>
            <a:schemeClr val="tx1"/>
          </a:solidFill>
          <a:latin typeface="+mn-lt"/>
          <a:ea typeface="+mn-ea"/>
          <a:cs typeface="+mn-cs"/>
        </a:defRPr>
      </a:lvl1pPr>
      <a:lvl2pPr marL="73154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560" kern="1200">
          <a:solidFill>
            <a:schemeClr val="tx1"/>
          </a:solidFill>
          <a:latin typeface="+mn-lt"/>
          <a:ea typeface="+mn-ea"/>
          <a:cs typeface="+mn-cs"/>
        </a:defRPr>
      </a:lvl2pPr>
      <a:lvl3pPr marL="1219238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706933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219462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68232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3170019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657714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4145410" indent="-243848" algn="l" defTabSz="97539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1pPr>
      <a:lvl2pPr marL="487695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75390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46308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4pPr>
      <a:lvl5pPr marL="195078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5pPr>
      <a:lvl6pPr marL="2438476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6pPr>
      <a:lvl7pPr marL="2926171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7pPr>
      <a:lvl8pPr marL="3413867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8pPr>
      <a:lvl9pPr marL="3901562" algn="l" defTabSz="975390" rtl="0" eaLnBrk="1" latinLnBrk="0" hangingPunct="1">
        <a:defRPr sz="19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hyperlink" Target="https://www.candidat.evalang.fr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www.candidat.evalang.fr" TargetMode="Externa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png"/><Relationship Id="rId4" Type="http://schemas.openxmlformats.org/officeDocument/2006/relationships/hyperlink" Target="https://www.candidat.evalang.fr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www.candidat.evalang.fr" TargetMode="Externa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hyperlink" Target="https://www.candidat.evalang.fr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hyperlink" Target="https://www.candidat.evalang.fr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hyperlink" Target="https://www.candidat.evalang.fr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www.candidat.evalang.fr" TargetMode="Externa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www.candidat.evalang.fr" TargetMode="Externa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hyperlink" Target="https://www.candidat.evalang.f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www.candidat.evalang.fr" TargetMode="Externa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openxmlformats.org/officeDocument/2006/relationships/image" Target="../media/image2.png"/><Relationship Id="rId3" Type="http://schemas.microsoft.com/office/2007/relationships/media" Target="../media/media2.mp3"/><Relationship Id="rId7" Type="http://schemas.microsoft.com/office/2007/relationships/media" Target="../media/media4.mp3"/><Relationship Id="rId12" Type="http://schemas.openxmlformats.org/officeDocument/2006/relationships/notesSlide" Target="../notesSlides/notesSlide6.xml"/><Relationship Id="rId17" Type="http://schemas.openxmlformats.org/officeDocument/2006/relationships/image" Target="../media/image5.png"/><Relationship Id="rId2" Type="http://schemas.openxmlformats.org/officeDocument/2006/relationships/audio" Target="../media/media1.mp3"/><Relationship Id="rId16" Type="http://schemas.openxmlformats.org/officeDocument/2006/relationships/image" Target="../media/image4.png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openxmlformats.org/officeDocument/2006/relationships/slideLayout" Target="../slideLayouts/slideLayout12.xml"/><Relationship Id="rId5" Type="http://schemas.microsoft.com/office/2007/relationships/media" Target="../media/media3.mp3"/><Relationship Id="rId15" Type="http://schemas.openxmlformats.org/officeDocument/2006/relationships/image" Target="../media/image3.png"/><Relationship Id="rId10" Type="http://schemas.openxmlformats.org/officeDocument/2006/relationships/audio" Target="../media/media5.mp3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hyperlink" Target="https://www.candidat.evalang.fr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hyperlink" Target="https://www.candidat.evalang.fr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4.png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image" Target="../media/image2.png"/><Relationship Id="rId5" Type="http://schemas.openxmlformats.org/officeDocument/2006/relationships/hyperlink" Target="https://www.candidat.evalang.fr" TargetMode="External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12.xml"/><Relationship Id="rId7" Type="http://schemas.openxmlformats.org/officeDocument/2006/relationships/hyperlink" Target="https://www.candidat.evalang.fr" TargetMode="Externa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6" Type="http://schemas.openxmlformats.org/officeDocument/2006/relationships/image" Target="../media/image7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9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>
            <a:off x="1358900" y="9048750"/>
            <a:ext cx="237490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3" name="Image 2" descr="Une image contenant texte, tableau blanc&#10;&#10;Description générée automatiquement">
            <a:extLst>
              <a:ext uri="{FF2B5EF4-FFF2-40B4-BE49-F238E27FC236}">
                <a16:creationId xmlns:a16="http://schemas.microsoft.com/office/drawing/2014/main" id="{0A918E3A-7CF4-49FF-A15F-B7A7914891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0" y="0"/>
            <a:ext cx="12971020" cy="97536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" y="0"/>
            <a:ext cx="12990576" cy="9753600"/>
          </a:xfrm>
          <a:prstGeom prst="rect">
            <a:avLst/>
          </a:prstGeom>
        </p:spPr>
      </p:pic>
      <p:sp>
        <p:nvSpPr>
          <p:cNvPr id="7" name="Shape 41"/>
          <p:cNvSpPr/>
          <p:nvPr/>
        </p:nvSpPr>
        <p:spPr>
          <a:xfrm>
            <a:off x="974302" y="261634"/>
            <a:ext cx="1109980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écrite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1</a:t>
            </a:r>
          </a:p>
        </p:txBody>
      </p:sp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BCF8663-3161-441D-ACE4-2DB27A59B2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566" y="2097586"/>
            <a:ext cx="12161618" cy="585982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008338" y="1530286"/>
            <a:ext cx="9632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Voilà ce que vous voyez à l’écran pour une question de compréhension écrite.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932457" y="710735"/>
            <a:ext cx="3098041" cy="646331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fr-FR" b="1" dirty="0"/>
              <a:t>Vous lisez</a:t>
            </a:r>
            <a:r>
              <a:rPr lang="fr-FR" b="1"/>
              <a:t> la question : </a:t>
            </a:r>
            <a:r>
              <a:rPr lang="fr-FR"/>
              <a:t>elle porte sur le </a:t>
            </a:r>
            <a:r>
              <a:rPr lang="fr-FR" b="1"/>
              <a:t>document écrit</a:t>
            </a:r>
            <a:r>
              <a:rPr lang="fr-FR"/>
              <a:t>.  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3712192" y="1050799"/>
            <a:ext cx="5220265" cy="20766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8990053" y="4001875"/>
            <a:ext cx="2982848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/>
              <a:t>Pour répondre à la question, </a:t>
            </a:r>
            <a:r>
              <a:rPr lang="fr-FR" dirty="0"/>
              <a:t>vous devez</a:t>
            </a:r>
            <a:r>
              <a:rPr lang="fr-FR"/>
              <a:t> </a:t>
            </a:r>
            <a:r>
              <a:rPr lang="fr-FR" b="1"/>
              <a:t>lire attentivement le document </a:t>
            </a:r>
            <a:r>
              <a:rPr lang="fr-FR"/>
              <a:t>et </a:t>
            </a:r>
            <a:r>
              <a:rPr lang="fr-FR" b="1"/>
              <a:t>les 4 choix de réponse</a:t>
            </a:r>
            <a:r>
              <a:rPr lang="fr-FR"/>
              <a:t>.</a:t>
            </a:r>
          </a:p>
        </p:txBody>
      </p:sp>
      <p:sp>
        <p:nvSpPr>
          <p:cNvPr id="17" name="Accolade fermante 16"/>
          <p:cNvSpPr/>
          <p:nvPr/>
        </p:nvSpPr>
        <p:spPr>
          <a:xfrm>
            <a:off x="8434990" y="3938643"/>
            <a:ext cx="358507" cy="2830647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>
            <a:off x="8990053" y="6194976"/>
            <a:ext cx="2982848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Cochez ensuite </a:t>
            </a:r>
            <a:r>
              <a:rPr lang="fr-FR" b="1" dirty="0"/>
              <a:t>une seule </a:t>
            </a:r>
            <a:r>
              <a:rPr lang="fr-FR" dirty="0"/>
              <a:t>réponse et cliquez sur « </a:t>
            </a:r>
            <a:r>
              <a:rPr lang="fr-FR" dirty="0" err="1"/>
              <a:t>Submit</a:t>
            </a:r>
            <a:r>
              <a:rPr lang="fr-FR" dirty="0"/>
              <a:t> ».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974302" y="7000355"/>
            <a:ext cx="3027604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/>
              <a:t>En cliquant ici, </a:t>
            </a:r>
            <a:r>
              <a:rPr lang="fr-FR" dirty="0"/>
              <a:t>vous pouvez agrandir</a:t>
            </a:r>
            <a:r>
              <a:rPr lang="fr-FR"/>
              <a:t> le texte.</a:t>
            </a:r>
          </a:p>
        </p:txBody>
      </p:sp>
      <p:cxnSp>
        <p:nvCxnSpPr>
          <p:cNvPr id="19" name="Connecteur droit avec flèche 18"/>
          <p:cNvCxnSpPr/>
          <p:nvPr/>
        </p:nvCxnSpPr>
        <p:spPr>
          <a:xfrm flipV="1">
            <a:off x="4001906" y="6933063"/>
            <a:ext cx="1539085" cy="3904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79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7" grpId="0" animBg="1"/>
      <p:bldP spid="15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" y="0"/>
            <a:ext cx="12990576" cy="9753600"/>
          </a:xfrm>
          <a:prstGeom prst="rect">
            <a:avLst/>
          </a:prstGeom>
        </p:spPr>
      </p:pic>
      <p:sp>
        <p:nvSpPr>
          <p:cNvPr id="7" name="Shape 41"/>
          <p:cNvSpPr/>
          <p:nvPr/>
        </p:nvSpPr>
        <p:spPr>
          <a:xfrm>
            <a:off x="948435" y="470970"/>
            <a:ext cx="1109980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écrite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1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2C52C58-33DE-47AC-BBDA-5A22FEA485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089" y="2006829"/>
            <a:ext cx="12206621" cy="5881511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5"/>
            </a:endParaRP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6D06032-66C5-4025-A290-29400747CE1D}"/>
              </a:ext>
            </a:extLst>
          </p:cNvPr>
          <p:cNvCxnSpPr/>
          <p:nvPr/>
        </p:nvCxnSpPr>
        <p:spPr>
          <a:xfrm flipV="1">
            <a:off x="3856763" y="6904035"/>
            <a:ext cx="1539085" cy="3904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4397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" y="0"/>
            <a:ext cx="12990576" cy="9753600"/>
          </a:xfrm>
          <a:prstGeom prst="rect">
            <a:avLst/>
          </a:prstGeom>
        </p:spPr>
      </p:pic>
      <p:sp>
        <p:nvSpPr>
          <p:cNvPr id="7" name="Shape 41"/>
          <p:cNvSpPr/>
          <p:nvPr/>
        </p:nvSpPr>
        <p:spPr>
          <a:xfrm>
            <a:off x="922151" y="580408"/>
            <a:ext cx="1109980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écrite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1</a:t>
            </a:r>
          </a:p>
        </p:txBody>
      </p:sp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800FC05-092C-4875-9EF8-7CF3F6F192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2494" y="2324027"/>
            <a:ext cx="11939115" cy="560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4706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" y="0"/>
            <a:ext cx="12990576" cy="97536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839CCC4-E4F7-463E-A682-D98AB1E61B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568" y="2070467"/>
            <a:ext cx="12007614" cy="5782855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5"/>
            </a:endParaRPr>
          </a:p>
        </p:txBody>
      </p:sp>
      <p:sp>
        <p:nvSpPr>
          <p:cNvPr id="16" name="Shape 41">
            <a:extLst>
              <a:ext uri="{FF2B5EF4-FFF2-40B4-BE49-F238E27FC236}">
                <a16:creationId xmlns:a16="http://schemas.microsoft.com/office/drawing/2014/main" id="{B5F99E64-4670-47A0-A6F3-100E7B5D8793}"/>
              </a:ext>
            </a:extLst>
          </p:cNvPr>
          <p:cNvSpPr/>
          <p:nvPr/>
        </p:nvSpPr>
        <p:spPr>
          <a:xfrm>
            <a:off x="961296" y="487318"/>
            <a:ext cx="8391767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écrite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2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5CB21372-8CD3-4504-BC85-5D0E9785A1D3}"/>
              </a:ext>
            </a:extLst>
          </p:cNvPr>
          <p:cNvCxnSpPr/>
          <p:nvPr/>
        </p:nvCxnSpPr>
        <p:spPr>
          <a:xfrm flipV="1">
            <a:off x="3618095" y="6884937"/>
            <a:ext cx="1539085" cy="3904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652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" y="0"/>
            <a:ext cx="12990576" cy="9753600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sp>
        <p:nvSpPr>
          <p:cNvPr id="16" name="Shape 41">
            <a:extLst>
              <a:ext uri="{FF2B5EF4-FFF2-40B4-BE49-F238E27FC236}">
                <a16:creationId xmlns:a16="http://schemas.microsoft.com/office/drawing/2014/main" id="{B5F99E64-4670-47A0-A6F3-100E7B5D8793}"/>
              </a:ext>
            </a:extLst>
          </p:cNvPr>
          <p:cNvSpPr/>
          <p:nvPr/>
        </p:nvSpPr>
        <p:spPr>
          <a:xfrm>
            <a:off x="974302" y="522906"/>
            <a:ext cx="7686372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écrite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DCE5295-24BF-4B18-A473-A9FA8940CD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96" y="2229852"/>
            <a:ext cx="12192435" cy="567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228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" y="0"/>
            <a:ext cx="12990576" cy="9753600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817ACB2-BA22-4FDF-9CC5-0FB57C490B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975" y="1964244"/>
            <a:ext cx="11906341" cy="5742439"/>
          </a:xfrm>
          <a:prstGeom prst="rect">
            <a:avLst/>
          </a:prstGeom>
        </p:spPr>
      </p:pic>
      <p:sp>
        <p:nvSpPr>
          <p:cNvPr id="16" name="Shape 41">
            <a:extLst>
              <a:ext uri="{FF2B5EF4-FFF2-40B4-BE49-F238E27FC236}">
                <a16:creationId xmlns:a16="http://schemas.microsoft.com/office/drawing/2014/main" id="{58D9E28F-81B6-4281-9E42-226EC960A541}"/>
              </a:ext>
            </a:extLst>
          </p:cNvPr>
          <p:cNvSpPr/>
          <p:nvPr/>
        </p:nvSpPr>
        <p:spPr>
          <a:xfrm>
            <a:off x="948436" y="470970"/>
            <a:ext cx="1109980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écrite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3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BACD4506-CA68-49B5-9268-B2E81D0D369D}"/>
              </a:ext>
            </a:extLst>
          </p:cNvPr>
          <p:cNvCxnSpPr/>
          <p:nvPr/>
        </p:nvCxnSpPr>
        <p:spPr>
          <a:xfrm flipV="1">
            <a:off x="3520643" y="6788684"/>
            <a:ext cx="1539085" cy="39045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185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" y="0"/>
            <a:ext cx="12990576" cy="9753600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sp>
        <p:nvSpPr>
          <p:cNvPr id="16" name="Shape 41">
            <a:extLst>
              <a:ext uri="{FF2B5EF4-FFF2-40B4-BE49-F238E27FC236}">
                <a16:creationId xmlns:a16="http://schemas.microsoft.com/office/drawing/2014/main" id="{58D9E28F-81B6-4281-9E42-226EC960A541}"/>
              </a:ext>
            </a:extLst>
          </p:cNvPr>
          <p:cNvSpPr/>
          <p:nvPr/>
        </p:nvSpPr>
        <p:spPr>
          <a:xfrm>
            <a:off x="948436" y="510634"/>
            <a:ext cx="1109980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écrite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3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64F6F69-369F-4F87-8596-2CBBF45507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136" y="2229853"/>
            <a:ext cx="12131621" cy="570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1692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" y="0"/>
            <a:ext cx="12990576" cy="9753600"/>
          </a:xfrm>
          <a:prstGeom prst="rect">
            <a:avLst/>
          </a:prstGeom>
        </p:spPr>
      </p:pic>
      <p:sp>
        <p:nvSpPr>
          <p:cNvPr id="7" name="Shape 41"/>
          <p:cNvSpPr/>
          <p:nvPr/>
        </p:nvSpPr>
        <p:spPr>
          <a:xfrm>
            <a:off x="1008338" y="391731"/>
            <a:ext cx="1109980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Grammaire et Lexique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BA9E3B4-D8C8-459C-9F76-BCD54CC185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010" y="2022288"/>
            <a:ext cx="12290780" cy="5890125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5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08338" y="1530286"/>
            <a:ext cx="95303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Voilà ce que vous voyez à l’écran pour une question de grammaire et lexique.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7730876" y="5409344"/>
            <a:ext cx="2982848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Pour répondre à la question, </a:t>
            </a:r>
            <a:r>
              <a:rPr lang="fr-FR"/>
              <a:t>vous devez </a:t>
            </a:r>
            <a:r>
              <a:rPr lang="fr-FR" b="1"/>
              <a:t>lire </a:t>
            </a:r>
            <a:r>
              <a:rPr lang="fr-FR" b="1" dirty="0"/>
              <a:t>attentivement la phrase </a:t>
            </a:r>
            <a:r>
              <a:rPr lang="fr-FR" dirty="0"/>
              <a:t>et </a:t>
            </a:r>
            <a:r>
              <a:rPr lang="fr-FR" b="1" dirty="0"/>
              <a:t>les 4 choix de réponse</a:t>
            </a:r>
            <a:r>
              <a:rPr lang="fr-FR" dirty="0"/>
              <a:t>.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1390650" y="6849412"/>
            <a:ext cx="3423398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S</a:t>
            </a:r>
            <a:r>
              <a:rPr lang="fr-FR" b="1" dirty="0"/>
              <a:t>électionnez </a:t>
            </a:r>
            <a:r>
              <a:rPr lang="fr-FR" dirty="0"/>
              <a:t>ensuite </a:t>
            </a:r>
            <a:r>
              <a:rPr lang="fr-FR" b="1" dirty="0"/>
              <a:t>une seule</a:t>
            </a:r>
            <a:r>
              <a:rPr lang="fr-FR" dirty="0"/>
              <a:t> réponse et cliquez sur « </a:t>
            </a:r>
            <a:r>
              <a:rPr lang="fr-FR" dirty="0" err="1"/>
              <a:t>Submit</a:t>
            </a:r>
            <a:r>
              <a:rPr lang="fr-FR" dirty="0"/>
              <a:t> »</a:t>
            </a:r>
            <a:r>
              <a:rPr lang="fr-FR" b="1" dirty="0"/>
              <a:t>.</a:t>
            </a:r>
            <a:endParaRPr lang="fr-FR" dirty="0"/>
          </a:p>
        </p:txBody>
      </p:sp>
      <p:cxnSp>
        <p:nvCxnSpPr>
          <p:cNvPr id="10" name="Connecteur droit avec flèche 9"/>
          <p:cNvCxnSpPr/>
          <p:nvPr/>
        </p:nvCxnSpPr>
        <p:spPr>
          <a:xfrm flipH="1" flipV="1">
            <a:off x="5987039" y="3266043"/>
            <a:ext cx="2477592" cy="6625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 flipV="1">
            <a:off x="6002992" y="5409345"/>
            <a:ext cx="1727884" cy="40460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H="1">
            <a:off x="3020144" y="5966347"/>
            <a:ext cx="4863132" cy="3798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A88B6CB9-08E2-4E6A-8B84-C361056F3A9D}"/>
              </a:ext>
            </a:extLst>
          </p:cNvPr>
          <p:cNvSpPr txBox="1"/>
          <p:nvPr/>
        </p:nvSpPr>
        <p:spPr>
          <a:xfrm>
            <a:off x="8464631" y="3713907"/>
            <a:ext cx="3098041" cy="646331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fr-FR" dirty="0"/>
              <a:t>La </a:t>
            </a:r>
            <a:r>
              <a:rPr lang="fr-FR" b="1" dirty="0"/>
              <a:t>consigne </a:t>
            </a:r>
            <a:r>
              <a:rPr lang="fr-FR" dirty="0"/>
              <a:t>est </a:t>
            </a:r>
            <a:r>
              <a:rPr lang="fr-FR" b="1" dirty="0"/>
              <a:t>en anglais.</a:t>
            </a:r>
            <a:r>
              <a:rPr lang="fr-FR" dirty="0"/>
              <a:t> Elle est toujours la même.</a:t>
            </a:r>
          </a:p>
        </p:txBody>
      </p:sp>
    </p:spTree>
    <p:extLst>
      <p:ext uri="{BB962C8B-B14F-4D97-AF65-F5344CB8AC3E}">
        <p14:creationId xmlns:p14="http://schemas.microsoft.com/office/powerpoint/2010/main" val="216832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" y="0"/>
            <a:ext cx="12990576" cy="97536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AE7B02EB-F9EE-41E6-8519-11CE35F5A6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3869" y="1982950"/>
            <a:ext cx="12137061" cy="5844913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5"/>
            </a:endParaRPr>
          </a:p>
        </p:txBody>
      </p:sp>
      <p:sp>
        <p:nvSpPr>
          <p:cNvPr id="17" name="Shape 41">
            <a:extLst>
              <a:ext uri="{FF2B5EF4-FFF2-40B4-BE49-F238E27FC236}">
                <a16:creationId xmlns:a16="http://schemas.microsoft.com/office/drawing/2014/main" id="{FBB69615-DDE0-4AE4-BA6E-EB1A80E22506}"/>
              </a:ext>
            </a:extLst>
          </p:cNvPr>
          <p:cNvSpPr/>
          <p:nvPr/>
        </p:nvSpPr>
        <p:spPr>
          <a:xfrm>
            <a:off x="1008338" y="391731"/>
            <a:ext cx="1109980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Grammaire et Lexique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2</a:t>
            </a:r>
          </a:p>
        </p:txBody>
      </p:sp>
    </p:spTree>
    <p:extLst>
      <p:ext uri="{BB962C8B-B14F-4D97-AF65-F5344CB8AC3E}">
        <p14:creationId xmlns:p14="http://schemas.microsoft.com/office/powerpoint/2010/main" val="24917514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" y="0"/>
            <a:ext cx="12990576" cy="9753600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DB94EAA-9606-4529-9214-7864BBA240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865" y="2047854"/>
            <a:ext cx="12197070" cy="5870372"/>
          </a:xfrm>
          <a:prstGeom prst="rect">
            <a:avLst/>
          </a:prstGeom>
        </p:spPr>
      </p:pic>
      <p:sp>
        <p:nvSpPr>
          <p:cNvPr id="16" name="Shape 41">
            <a:extLst>
              <a:ext uri="{FF2B5EF4-FFF2-40B4-BE49-F238E27FC236}">
                <a16:creationId xmlns:a16="http://schemas.microsoft.com/office/drawing/2014/main" id="{C288F3BD-2F39-4F0E-A407-2D3B62C361A3}"/>
              </a:ext>
            </a:extLst>
          </p:cNvPr>
          <p:cNvSpPr/>
          <p:nvPr/>
        </p:nvSpPr>
        <p:spPr>
          <a:xfrm>
            <a:off x="1008338" y="391731"/>
            <a:ext cx="11099800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Grammaire et 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Lexique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3</a:t>
            </a:r>
          </a:p>
        </p:txBody>
      </p:sp>
    </p:spTree>
    <p:extLst>
      <p:ext uri="{BB962C8B-B14F-4D97-AF65-F5344CB8AC3E}">
        <p14:creationId xmlns:p14="http://schemas.microsoft.com/office/powerpoint/2010/main" val="1336200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76" y="0"/>
            <a:ext cx="12990576" cy="9753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75488" y="3560323"/>
            <a:ext cx="116342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5400" b="1" dirty="0">
                <a:latin typeface="Arial" panose="020B0604020202020204" pitchFamily="34" charset="0"/>
                <a:cs typeface="Arial" panose="020B0604020202020204" pitchFamily="34" charset="0"/>
              </a:rPr>
              <a:t>À quoi ressemblent les questions du test </a:t>
            </a:r>
            <a:r>
              <a:rPr lang="fr-FR" sz="5400" b="1" dirty="0" err="1">
                <a:latin typeface="Arial" panose="020B0604020202020204" pitchFamily="34" charset="0"/>
                <a:cs typeface="Arial" panose="020B0604020202020204" pitchFamily="34" charset="0"/>
              </a:rPr>
              <a:t>Ev@lang</a:t>
            </a:r>
            <a:r>
              <a:rPr lang="fr-FR" sz="5400" b="1" dirty="0">
                <a:latin typeface="Arial" panose="020B0604020202020204" pitchFamily="34" charset="0"/>
                <a:cs typeface="Arial" panose="020B0604020202020204" pitchFamily="34" charset="0"/>
              </a:rPr>
              <a:t> Collège? </a:t>
            </a:r>
          </a:p>
        </p:txBody>
      </p:sp>
    </p:spTree>
    <p:extLst>
      <p:ext uri="{BB962C8B-B14F-4D97-AF65-F5344CB8AC3E}">
        <p14:creationId xmlns:p14="http://schemas.microsoft.com/office/powerpoint/2010/main" val="2316773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76" y="0"/>
            <a:ext cx="12990576" cy="9753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875488" y="3560323"/>
            <a:ext cx="116342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5400" b="1" dirty="0">
                <a:latin typeface="Arial" panose="020B0604020202020204" pitchFamily="34" charset="0"/>
                <a:cs typeface="Arial" panose="020B0604020202020204" pitchFamily="34" charset="0"/>
              </a:rPr>
              <a:t>Bon courage à tous!</a:t>
            </a:r>
          </a:p>
        </p:txBody>
      </p:sp>
    </p:spTree>
    <p:extLst>
      <p:ext uri="{BB962C8B-B14F-4D97-AF65-F5344CB8AC3E}">
        <p14:creationId xmlns:p14="http://schemas.microsoft.com/office/powerpoint/2010/main" val="1398849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76" y="0"/>
            <a:ext cx="12990576" cy="97536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705970" y="2101755"/>
            <a:ext cx="10003809" cy="424731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Ev@lang Collège se compose de 3 épreuves:</a:t>
            </a:r>
          </a:p>
          <a:p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Compréhension orale (</a:t>
            </a:r>
            <a:r>
              <a:rPr lang="fr-FR" sz="3600" dirty="0" err="1">
                <a:latin typeface="Arial" panose="020B0604020202020204" pitchFamily="34" charset="0"/>
                <a:cs typeface="Arial" panose="020B0604020202020204" pitchFamily="34" charset="0"/>
              </a:rPr>
              <a:t>listening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Compréhension écrite (</a:t>
            </a:r>
            <a:r>
              <a:rPr lang="fr-FR" sz="3600" dirty="0" err="1">
                <a:latin typeface="Arial" panose="020B0604020202020204" pitchFamily="34" charset="0"/>
                <a:cs typeface="Arial" panose="020B0604020202020204" pitchFamily="34" charset="0"/>
              </a:rPr>
              <a:t>reading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Grammaire et lexique (</a:t>
            </a:r>
            <a:r>
              <a:rPr lang="fr-FR" sz="3600" dirty="0" err="1">
                <a:latin typeface="Arial" panose="020B0604020202020204" pitchFamily="34" charset="0"/>
                <a:cs typeface="Arial" panose="020B0604020202020204" pitchFamily="34" charset="0"/>
              </a:rPr>
              <a:t>grammar</a:t>
            </a: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sz="3600" dirty="0" err="1">
                <a:latin typeface="Arial" panose="020B0604020202020204" pitchFamily="34" charset="0"/>
                <a:cs typeface="Arial" panose="020B0604020202020204" pitchFamily="34" charset="0"/>
              </a:rPr>
              <a:t>vocabulary</a:t>
            </a:r>
            <a:r>
              <a:rPr lang="fr-FR" sz="360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endParaRPr lang="fr-F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378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176" y="0"/>
            <a:ext cx="12990576" cy="9753600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61E71601-6987-4B0E-AF0E-F311E348CB29}"/>
              </a:ext>
            </a:extLst>
          </p:cNvPr>
          <p:cNvSpPr txBox="1">
            <a:spLocks/>
          </p:cNvSpPr>
          <p:nvPr/>
        </p:nvSpPr>
        <p:spPr>
          <a:xfrm>
            <a:off x="931985" y="2052913"/>
            <a:ext cx="11437354" cy="4993724"/>
          </a:xfrm>
          <a:prstGeom prst="rect">
            <a:avLst/>
          </a:prstGeom>
        </p:spPr>
        <p:txBody>
          <a:bodyPr/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-23386">
              <a:buFont typeface="Arial" panose="020B0604020202020204" pitchFamily="34" charset="0"/>
              <a:buNone/>
            </a:pPr>
            <a:r>
              <a:rPr lang="fr-FR" sz="3200" b="1" dirty="0">
                <a:latin typeface="Arial" panose="020B0604020202020204" pitchFamily="34" charset="0"/>
                <a:cs typeface="Arial" panose="020B0604020202020204" pitchFamily="34" charset="0"/>
              </a:rPr>
              <a:t>Test composé de questions à choix multiples avec :</a:t>
            </a:r>
          </a:p>
          <a:p>
            <a:pPr lvl="2">
              <a:lnSpc>
                <a:spcPct val="150000"/>
              </a:lnSpc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1 support (audio / écrit)</a:t>
            </a:r>
          </a:p>
          <a:p>
            <a:pPr lvl="2">
              <a:lnSpc>
                <a:spcPct val="150000"/>
              </a:lnSpc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1 question en anglais par support (pour la compréhension écrite et orale)</a:t>
            </a:r>
          </a:p>
          <a:p>
            <a:pPr lvl="2">
              <a:lnSpc>
                <a:spcPct val="150000"/>
              </a:lnSpc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4 choix de réponse en anglais</a:t>
            </a:r>
          </a:p>
          <a:p>
            <a:pPr lvl="2">
              <a:lnSpc>
                <a:spcPct val="150000"/>
              </a:lnSpc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1 seule bonne réponse possible</a:t>
            </a:r>
          </a:p>
        </p:txBody>
      </p:sp>
    </p:spTree>
    <p:extLst>
      <p:ext uri="{BB962C8B-B14F-4D97-AF65-F5344CB8AC3E}">
        <p14:creationId xmlns:p14="http://schemas.microsoft.com/office/powerpoint/2010/main" val="3324592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" y="0"/>
            <a:ext cx="12990576" cy="9753600"/>
          </a:xfrm>
          <a:prstGeom prst="rect">
            <a:avLst/>
          </a:prstGeom>
        </p:spPr>
      </p:pic>
      <p:sp>
        <p:nvSpPr>
          <p:cNvPr id="7" name="Shape 41"/>
          <p:cNvSpPr/>
          <p:nvPr/>
        </p:nvSpPr>
        <p:spPr>
          <a:xfrm>
            <a:off x="671141" y="453892"/>
            <a:ext cx="7210425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orale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1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321E22CD-FFB6-4B24-86C4-EB6A00A01B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437" y="2543978"/>
            <a:ext cx="11457876" cy="5534543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5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8932457" y="548397"/>
            <a:ext cx="3098041" cy="147732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/>
              <a:t>La consigne est en anglais, elle est écrite. Ce sera toujours la même consigne : </a:t>
            </a:r>
            <a:r>
              <a:rPr lang="fr-FR" i="1"/>
              <a:t>« Click on the audio </a:t>
            </a:r>
            <a:r>
              <a:rPr lang="fr-FR" i="1" err="1"/>
              <a:t>button</a:t>
            </a:r>
            <a:r>
              <a:rPr lang="fr-FR" i="1"/>
              <a:t> and </a:t>
            </a:r>
            <a:r>
              <a:rPr lang="fr-FR" i="1" err="1"/>
              <a:t>listen</a:t>
            </a:r>
            <a:r>
              <a:rPr lang="fr-FR" i="1"/>
              <a:t>. </a:t>
            </a:r>
            <a:r>
              <a:rPr lang="fr-FR" i="1" err="1"/>
              <a:t>Then</a:t>
            </a:r>
            <a:r>
              <a:rPr lang="fr-FR" i="1"/>
              <a:t> </a:t>
            </a:r>
            <a:r>
              <a:rPr lang="fr-FR" i="1" err="1"/>
              <a:t>choose</a:t>
            </a:r>
            <a:r>
              <a:rPr lang="fr-FR" i="1"/>
              <a:t> the correct </a:t>
            </a:r>
            <a:r>
              <a:rPr lang="fr-FR" i="1" err="1"/>
              <a:t>answer</a:t>
            </a:r>
            <a:r>
              <a:rPr lang="fr-FR" i="1"/>
              <a:t> ». </a:t>
            </a:r>
            <a:endParaRPr lang="fr-FR"/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4804012" y="1227138"/>
            <a:ext cx="4128445" cy="21575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5" idx="2"/>
          </p:cNvCxnSpPr>
          <p:nvPr/>
        </p:nvCxnSpPr>
        <p:spPr>
          <a:xfrm>
            <a:off x="10481478" y="2025725"/>
            <a:ext cx="887107" cy="172740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2935082" y="4713545"/>
            <a:ext cx="429222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Vous devez</a:t>
            </a:r>
            <a:r>
              <a:rPr lang="fr-FR"/>
              <a:t> cliquer sur chacun des 4 choix de réponse pour écouter les propositions.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2935082" y="5996300"/>
            <a:ext cx="3384516" cy="64633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FR" dirty="0"/>
              <a:t>Cochez ensuite </a:t>
            </a:r>
            <a:r>
              <a:rPr lang="fr-FR" b="1" dirty="0"/>
              <a:t>une seule </a:t>
            </a:r>
            <a:r>
              <a:rPr lang="fr-FR" dirty="0"/>
              <a:t>réponse</a:t>
            </a:r>
          </a:p>
          <a:p>
            <a:r>
              <a:rPr lang="fr-FR" dirty="0"/>
              <a:t>et cliquez sur « </a:t>
            </a:r>
            <a:r>
              <a:rPr lang="fr-FR" dirty="0" err="1"/>
              <a:t>Submit</a:t>
            </a:r>
            <a:r>
              <a:rPr lang="fr-FR" dirty="0"/>
              <a:t> ».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7227302" y="5626968"/>
            <a:ext cx="4373295" cy="1754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/>
              <a:t>La question et les choix de réponse </a:t>
            </a:r>
            <a:r>
              <a:rPr lang="fr-FR"/>
              <a:t>sont </a:t>
            </a:r>
            <a:r>
              <a:rPr lang="fr-FR" b="1"/>
              <a:t>enregistrés.</a:t>
            </a:r>
            <a:r>
              <a:rPr lang="fr-FR"/>
              <a:t> </a:t>
            </a:r>
          </a:p>
          <a:p>
            <a:r>
              <a:rPr lang="fr-FR"/>
              <a:t>Ils ne sont pas écrits. </a:t>
            </a:r>
          </a:p>
          <a:p>
            <a:r>
              <a:rPr lang="fr-FR" dirty="0"/>
              <a:t>Vous pouvez</a:t>
            </a:r>
            <a:r>
              <a:rPr lang="fr-FR"/>
              <a:t> les écouter plusieurs fois en cliquant sur le symbole audio, mais attention le temps tourne et est limité.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078173" y="2129051"/>
            <a:ext cx="10448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Voilà ce que vous pouvez voir à l’écran pour une question de compréhension orale.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11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" y="0"/>
            <a:ext cx="12990576" cy="9753600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14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5ACBEBD-EB91-42CE-BF74-3706E4D2E62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27078" y="2502987"/>
            <a:ext cx="11458593" cy="5534889"/>
          </a:xfrm>
          <a:prstGeom prst="rect">
            <a:avLst/>
          </a:prstGeom>
        </p:spPr>
      </p:pic>
      <p:pic>
        <p:nvPicPr>
          <p:cNvPr id="1040" name="Image 5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5223" y="1715724"/>
            <a:ext cx="538542" cy="659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COA1-20-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10686197" y="3776544"/>
            <a:ext cx="487363" cy="487363"/>
          </a:xfrm>
          <a:prstGeom prst="rect">
            <a:avLst/>
          </a:prstGeom>
        </p:spPr>
      </p:pic>
      <p:pic>
        <p:nvPicPr>
          <p:cNvPr id="32" name="COA1-20-a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661869" y="4636875"/>
            <a:ext cx="479849" cy="479849"/>
          </a:xfrm>
          <a:prstGeom prst="rect">
            <a:avLst/>
          </a:prstGeom>
        </p:spPr>
      </p:pic>
      <p:pic>
        <p:nvPicPr>
          <p:cNvPr id="33" name="COA1-20-b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660447" y="5450014"/>
            <a:ext cx="479849" cy="479849"/>
          </a:xfrm>
          <a:prstGeom prst="rect">
            <a:avLst/>
          </a:prstGeom>
        </p:spPr>
      </p:pic>
      <p:pic>
        <p:nvPicPr>
          <p:cNvPr id="34" name="COA1-20-c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652933" y="6263153"/>
            <a:ext cx="487363" cy="487363"/>
          </a:xfrm>
          <a:prstGeom prst="rect">
            <a:avLst/>
          </a:prstGeom>
        </p:spPr>
      </p:pic>
      <p:pic>
        <p:nvPicPr>
          <p:cNvPr id="35" name="COA1-20-d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7"/>
          <a:stretch>
            <a:fillRect/>
          </a:stretch>
        </p:blipFill>
        <p:spPr>
          <a:xfrm>
            <a:off x="2652933" y="7083806"/>
            <a:ext cx="479849" cy="47984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671141" y="1527460"/>
            <a:ext cx="116448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Ici, vous pouvez cliquer sur les symboles haut-parleur pour écouter la question et les 4 choix de réponse. </a:t>
            </a:r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: lors du vrai test, il faut cliquer sur les symboles  </a:t>
            </a:r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3455618" y="4876799"/>
            <a:ext cx="140298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flipH="1">
            <a:off x="3455618" y="5696761"/>
            <a:ext cx="140298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H="1">
            <a:off x="3455618" y="6506834"/>
            <a:ext cx="140298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H="1">
            <a:off x="3455618" y="7323730"/>
            <a:ext cx="1402985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V="1">
            <a:off x="9826388" y="4214112"/>
            <a:ext cx="859809" cy="101298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hape 41">
            <a:extLst>
              <a:ext uri="{FF2B5EF4-FFF2-40B4-BE49-F238E27FC236}">
                <a16:creationId xmlns:a16="http://schemas.microsoft.com/office/drawing/2014/main" id="{22E1CD2D-E9CB-4500-AFE4-A52503B7CD47}"/>
              </a:ext>
            </a:extLst>
          </p:cNvPr>
          <p:cNvSpPr/>
          <p:nvPr/>
        </p:nvSpPr>
        <p:spPr>
          <a:xfrm>
            <a:off x="955149" y="357223"/>
            <a:ext cx="7210425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orale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1</a:t>
            </a:r>
          </a:p>
        </p:txBody>
      </p:sp>
    </p:spTree>
    <p:extLst>
      <p:ext uri="{BB962C8B-B14F-4D97-AF65-F5344CB8AC3E}">
        <p14:creationId xmlns:p14="http://schemas.microsoft.com/office/powerpoint/2010/main" val="1088895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2270" fill="hold"/>
                                        <p:tgtEl>
                                          <p:spTgt spid="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 vol="80000">
                <p:cTn id="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"/>
                </p:tgtEl>
              </p:cMediaNode>
            </p:audio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8" dur="1931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audio>
              <p:cMediaNode vol="80000">
                <p:cTn id="4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2218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audio>
              <p:cMediaNode vol="80000">
                <p:cTn id="5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1566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audio>
              <p:cMediaNode vol="80000">
                <p:cTn id="6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"/>
                </p:tgtEl>
              </p:cMediaNode>
            </p:audio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2061" fill="hold"/>
                                        <p:tgtEl>
                                          <p:spTgt spid="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audio>
              <p:cMediaNode vol="80000">
                <p:cTn id="6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" y="0"/>
            <a:ext cx="12990576" cy="9753600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4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CD580F4-CE8D-429C-9C40-49A8C8C30F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087" y="2519042"/>
            <a:ext cx="11356497" cy="548402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932457" y="548397"/>
            <a:ext cx="3098041" cy="92333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/>
              <a:t>La consigne est en anglais, elle est écrite. </a:t>
            </a:r>
            <a:r>
              <a:rPr lang="fr-FR"/>
              <a:t>Il s’agit toujours de la même consigne.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148113" y="1968185"/>
            <a:ext cx="10349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Voilà ce que vous pouvez voir à l’écran pour une question de compréhension orale.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244454" y="4713545"/>
            <a:ext cx="2982848" cy="12003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/>
              <a:t>Ici, </a:t>
            </a:r>
            <a:r>
              <a:rPr lang="fr-FR" b="1"/>
              <a:t>la question </a:t>
            </a:r>
            <a:r>
              <a:rPr lang="fr-FR"/>
              <a:t>et les </a:t>
            </a:r>
            <a:r>
              <a:rPr lang="fr-FR" b="1"/>
              <a:t>4 choix de réponse</a:t>
            </a:r>
            <a:r>
              <a:rPr lang="fr-FR"/>
              <a:t> sont </a:t>
            </a:r>
            <a:r>
              <a:rPr lang="fr-FR" b="1"/>
              <a:t>écrits</a:t>
            </a:r>
            <a:r>
              <a:rPr lang="fr-FR"/>
              <a:t>.  Ils ne sont pas enregistrés. </a:t>
            </a:r>
            <a:r>
              <a:rPr lang="fr-FR" dirty="0"/>
              <a:t>Vous devez</a:t>
            </a:r>
            <a:r>
              <a:rPr lang="fr-FR"/>
              <a:t> les </a:t>
            </a:r>
            <a:r>
              <a:rPr lang="fr-FR" b="1"/>
              <a:t>lire attentivement</a:t>
            </a:r>
            <a:r>
              <a:rPr lang="fr-FR"/>
              <a:t>. 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4244454" y="6291621"/>
            <a:ext cx="2982848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/>
              <a:t>Cochez ensuite </a:t>
            </a:r>
            <a:r>
              <a:rPr lang="fr-FR" b="1" dirty="0"/>
              <a:t>une seule </a:t>
            </a:r>
            <a:r>
              <a:rPr lang="fr-FR" dirty="0"/>
              <a:t>réponse et cliquez sur « </a:t>
            </a:r>
            <a:r>
              <a:rPr lang="fr-FR" dirty="0" err="1"/>
              <a:t>Submit</a:t>
            </a:r>
            <a:r>
              <a:rPr lang="fr-FR" dirty="0"/>
              <a:t> ».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8328014" y="5864772"/>
            <a:ext cx="3384645" cy="17543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 dirty="0"/>
              <a:t>Vous écoutez </a:t>
            </a:r>
            <a:r>
              <a:rPr lang="fr-FR" b="1"/>
              <a:t>un support audio</a:t>
            </a:r>
            <a:r>
              <a:rPr lang="fr-FR"/>
              <a:t>. Il peut s’agir d’un dialogue ou d’une situation de la vie quotidienne. </a:t>
            </a:r>
          </a:p>
          <a:p>
            <a:r>
              <a:rPr lang="fr-FR" dirty="0"/>
              <a:t>Vous pouvez</a:t>
            </a:r>
            <a:r>
              <a:rPr lang="fr-FR"/>
              <a:t> l’écouter plusieurs fois mais attention le temps tourne et est limité.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4804012" y="1227138"/>
            <a:ext cx="4128445" cy="215750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H="1" flipV="1">
            <a:off x="4244454" y="4051825"/>
            <a:ext cx="1111172" cy="63641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V="1">
            <a:off x="10188665" y="3862316"/>
            <a:ext cx="1057090" cy="20142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ccolade fermante 16"/>
          <p:cNvSpPr/>
          <p:nvPr/>
        </p:nvSpPr>
        <p:spPr>
          <a:xfrm>
            <a:off x="3548418" y="4783651"/>
            <a:ext cx="434481" cy="244293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hape 41">
            <a:extLst>
              <a:ext uri="{FF2B5EF4-FFF2-40B4-BE49-F238E27FC236}">
                <a16:creationId xmlns:a16="http://schemas.microsoft.com/office/drawing/2014/main" id="{BE5F91D0-967E-497F-BC9C-B98108BAB6E4}"/>
              </a:ext>
            </a:extLst>
          </p:cNvPr>
          <p:cNvSpPr/>
          <p:nvPr/>
        </p:nvSpPr>
        <p:spPr>
          <a:xfrm>
            <a:off x="671141" y="453892"/>
            <a:ext cx="7210425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orale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2</a:t>
            </a:r>
          </a:p>
        </p:txBody>
      </p:sp>
    </p:spTree>
    <p:extLst>
      <p:ext uri="{BB962C8B-B14F-4D97-AF65-F5344CB8AC3E}">
        <p14:creationId xmlns:p14="http://schemas.microsoft.com/office/powerpoint/2010/main" val="5078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5" grpId="0" animBg="1"/>
      <p:bldP spid="2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5"/>
            </a:endParaRPr>
          </a:p>
        </p:txBody>
      </p:sp>
      <p:grpSp>
        <p:nvGrpSpPr>
          <p:cNvPr id="3" name="Groupe 2">
            <a:extLst>
              <a:ext uri="{FF2B5EF4-FFF2-40B4-BE49-F238E27FC236}">
                <a16:creationId xmlns:a16="http://schemas.microsoft.com/office/drawing/2014/main" id="{EF5956FB-BED9-4BE0-8A03-BB97ADF3CF7B}"/>
              </a:ext>
            </a:extLst>
          </p:cNvPr>
          <p:cNvGrpSpPr/>
          <p:nvPr/>
        </p:nvGrpSpPr>
        <p:grpSpPr>
          <a:xfrm>
            <a:off x="3048" y="0"/>
            <a:ext cx="12990576" cy="9753600"/>
            <a:chOff x="3048" y="0"/>
            <a:chExt cx="12990576" cy="9753600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048" y="0"/>
              <a:ext cx="12990576" cy="9753600"/>
            </a:xfrm>
            <a:prstGeom prst="rect">
              <a:avLst/>
            </a:prstGeom>
          </p:spPr>
        </p:pic>
        <p:pic>
          <p:nvPicPr>
            <p:cNvPr id="1040" name="Imag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65690" y="1764703"/>
              <a:ext cx="538542" cy="6591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ZoneTexte 3"/>
            <p:cNvSpPr txBox="1"/>
            <p:nvPr/>
          </p:nvSpPr>
          <p:spPr>
            <a:xfrm>
              <a:off x="1390650" y="1489146"/>
              <a:ext cx="109251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>
                  <a:latin typeface="Arial" panose="020B0604020202020204" pitchFamily="34" charset="0"/>
                  <a:cs typeface="Arial" panose="020B0604020202020204" pitchFamily="34" charset="0"/>
                </a:rPr>
                <a:t>Cliquez sur le symbole haut-parleur pour écouter l’enregistrement. </a:t>
              </a:r>
            </a:p>
            <a:p>
              <a:r>
                <a:rPr lang="fr-FR" sz="24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Attention</a:t>
              </a:r>
              <a:r>
                <a:rPr lang="fr-FR" sz="2400" dirty="0">
                  <a:latin typeface="Arial" panose="020B0604020202020204" pitchFamily="34" charset="0"/>
                  <a:cs typeface="Arial" panose="020B0604020202020204" pitchFamily="34" charset="0"/>
                </a:rPr>
                <a:t> : lors du vrai test, il faut cliquer sur le symbole</a:t>
              </a:r>
            </a:p>
          </p:txBody>
        </p:sp>
      </p:grpSp>
      <p:pic>
        <p:nvPicPr>
          <p:cNvPr id="8" name="Image 7">
            <a:extLst>
              <a:ext uri="{FF2B5EF4-FFF2-40B4-BE49-F238E27FC236}">
                <a16:creationId xmlns:a16="http://schemas.microsoft.com/office/drawing/2014/main" id="{A162BE74-3991-4CA5-933A-14316343E2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5335" y="2476047"/>
            <a:ext cx="11666274" cy="5633613"/>
          </a:xfrm>
          <a:prstGeom prst="rect">
            <a:avLst/>
          </a:prstGeom>
        </p:spPr>
      </p:pic>
      <p:cxnSp>
        <p:nvCxnSpPr>
          <p:cNvPr id="30" name="Connecteur droit avec flèche 29"/>
          <p:cNvCxnSpPr/>
          <p:nvPr/>
        </p:nvCxnSpPr>
        <p:spPr>
          <a:xfrm flipV="1">
            <a:off x="9904992" y="3843149"/>
            <a:ext cx="859809" cy="101298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A2-06-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764801" y="3391307"/>
            <a:ext cx="487363" cy="487363"/>
          </a:xfrm>
          <a:prstGeom prst="rect">
            <a:avLst/>
          </a:prstGeom>
        </p:spPr>
      </p:pic>
      <p:sp>
        <p:nvSpPr>
          <p:cNvPr id="11" name="Shape 41">
            <a:extLst>
              <a:ext uri="{FF2B5EF4-FFF2-40B4-BE49-F238E27FC236}">
                <a16:creationId xmlns:a16="http://schemas.microsoft.com/office/drawing/2014/main" id="{2105DE97-F7FC-476A-84F3-F6D4A1A4EE8B}"/>
              </a:ext>
            </a:extLst>
          </p:cNvPr>
          <p:cNvSpPr/>
          <p:nvPr/>
        </p:nvSpPr>
        <p:spPr>
          <a:xfrm>
            <a:off x="671141" y="321312"/>
            <a:ext cx="7210425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orale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2</a:t>
            </a:r>
          </a:p>
        </p:txBody>
      </p:sp>
    </p:spTree>
    <p:extLst>
      <p:ext uri="{BB962C8B-B14F-4D97-AF65-F5344CB8AC3E}">
        <p14:creationId xmlns:p14="http://schemas.microsoft.com/office/powerpoint/2010/main" val="207653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659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/>
        </p:nvSpPr>
        <p:spPr>
          <a:xfrm>
            <a:off x="561975" y="9099550"/>
            <a:ext cx="1657350" cy="332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/>
          <a:p>
            <a:pPr algn="ctr">
              <a:defRPr sz="1600">
                <a:latin typeface="Lato"/>
                <a:ea typeface="Lato"/>
                <a:cs typeface="Lato"/>
                <a:sym typeface="Lato"/>
              </a:defRPr>
            </a:pPr>
            <a:r>
              <a:t>©</a:t>
            </a:r>
            <a:r>
              <a:rPr sz="1000"/>
              <a:t> Tous droits réservés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48" y="0"/>
            <a:ext cx="12990576" cy="97536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59E4AA92-A505-44F3-96DD-607639B693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1845" y="2514853"/>
            <a:ext cx="11589060" cy="5562139"/>
          </a:xfrm>
          <a:prstGeom prst="rect">
            <a:avLst/>
          </a:prstGeom>
        </p:spPr>
      </p:pic>
      <p:sp>
        <p:nvSpPr>
          <p:cNvPr id="9" name="Shape 30"/>
          <p:cNvSpPr txBox="1">
            <a:spLocks/>
          </p:cNvSpPr>
          <p:nvPr/>
        </p:nvSpPr>
        <p:spPr>
          <a:xfrm>
            <a:off x="671141" y="1900278"/>
            <a:ext cx="11770468" cy="587037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43848" indent="-243848" algn="l" defTabSz="975390" rtl="0" eaLnBrk="1" latinLnBrk="0" hangingPunct="1">
              <a:lnSpc>
                <a:spcPct val="90000"/>
              </a:lnSpc>
              <a:spcBef>
                <a:spcPts val="1067"/>
              </a:spcBef>
              <a:buFont typeface="Arial" panose="020B0604020202020204" pitchFamily="34" charset="0"/>
              <a:buChar char="•"/>
              <a:defRPr sz="298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4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5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38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06933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9462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68232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70019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657714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145410" indent="-243848" algn="l" defTabSz="975390" rtl="0" eaLnBrk="1" latinLnBrk="0" hangingPunct="1">
              <a:lnSpc>
                <a:spcPct val="90000"/>
              </a:lnSpc>
              <a:spcBef>
                <a:spcPts val="533"/>
              </a:spcBef>
              <a:buFont typeface="Arial" panose="020B0604020202020204" pitchFamily="34" charset="0"/>
              <a:buChar char="•"/>
              <a:defRPr sz="19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  <a:defRPr sz="3000">
                <a:latin typeface="Consolas"/>
                <a:ea typeface="Consolas"/>
                <a:cs typeface="Consolas"/>
                <a:sym typeface="Consolas"/>
              </a:defRPr>
            </a:pPr>
            <a:endParaRPr lang="fr-FR" sz="3000">
              <a:latin typeface="Consolas"/>
              <a:ea typeface="Consolas"/>
              <a:cs typeface="Consolas"/>
              <a:sym typeface="Consolas"/>
              <a:hlinkClick r:id="rId7"/>
            </a:endParaRPr>
          </a:p>
        </p:txBody>
      </p:sp>
      <p:cxnSp>
        <p:nvCxnSpPr>
          <p:cNvPr id="30" name="Connecteur droit avec flèche 29"/>
          <p:cNvCxnSpPr/>
          <p:nvPr/>
        </p:nvCxnSpPr>
        <p:spPr>
          <a:xfrm flipV="1">
            <a:off x="9949218" y="4563704"/>
            <a:ext cx="793572" cy="105053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COB1-04-e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742790" y="4076341"/>
            <a:ext cx="487363" cy="487363"/>
          </a:xfrm>
          <a:prstGeom prst="rect">
            <a:avLst/>
          </a:prstGeom>
        </p:spPr>
      </p:pic>
      <p:sp>
        <p:nvSpPr>
          <p:cNvPr id="11" name="Shape 41">
            <a:extLst>
              <a:ext uri="{FF2B5EF4-FFF2-40B4-BE49-F238E27FC236}">
                <a16:creationId xmlns:a16="http://schemas.microsoft.com/office/drawing/2014/main" id="{C3381EE0-4192-4F74-B11C-8F138E6A159F}"/>
              </a:ext>
            </a:extLst>
          </p:cNvPr>
          <p:cNvSpPr/>
          <p:nvPr/>
        </p:nvSpPr>
        <p:spPr>
          <a:xfrm>
            <a:off x="671141" y="343925"/>
            <a:ext cx="7210425" cy="11079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b">
            <a:spAutoFit/>
          </a:bodyPr>
          <a:lstStyle>
            <a:lvl1pPr>
              <a:defRPr sz="2800">
                <a:solidFill>
                  <a:srgbClr val="C84460"/>
                </a:solidFill>
                <a:latin typeface="Consolas"/>
                <a:ea typeface="Consolas"/>
                <a:cs typeface="Consolas"/>
                <a:sym typeface="Consolas"/>
              </a:defRPr>
            </a:lvl1pPr>
          </a:lstStyle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Question de compréhension orale</a:t>
            </a:r>
          </a:p>
          <a:p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Exemple 3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C8B4046-A5E1-4421-903D-52FD403B9C91}"/>
              </a:ext>
            </a:extLst>
          </p:cNvPr>
          <p:cNvSpPr txBox="1"/>
          <p:nvPr/>
        </p:nvSpPr>
        <p:spPr>
          <a:xfrm>
            <a:off x="1390650" y="1523785"/>
            <a:ext cx="109251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Cliquez sur le symbole haut-parleur pour écouter l’enregistrement. </a:t>
            </a:r>
          </a:p>
          <a:p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Attention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: lors du vrai test, il faut cliquer sur le symbole</a:t>
            </a:r>
          </a:p>
        </p:txBody>
      </p:sp>
      <p:pic>
        <p:nvPicPr>
          <p:cNvPr id="10" name="Image 5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9" t="20864" r="9430" b="5814"/>
          <a:stretch/>
        </p:blipFill>
        <p:spPr bwMode="auto">
          <a:xfrm>
            <a:off x="9104812" y="1901050"/>
            <a:ext cx="444137" cy="48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732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3374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365C0"/>
      </a:accent1>
      <a:accent2>
        <a:srgbClr val="00882B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616cf726-3716-428e-acd6-b0fcdd50ad6c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8FD5AF5902E649A59CA341AE4C068A" ma:contentTypeVersion="10" ma:contentTypeDescription="Crée un document." ma:contentTypeScope="" ma:versionID="ecd065506ea79f058534c8202a5b1b47">
  <xsd:schema xmlns:xsd="http://www.w3.org/2001/XMLSchema" xmlns:xs="http://www.w3.org/2001/XMLSchema" xmlns:p="http://schemas.microsoft.com/office/2006/metadata/properties" xmlns:ns2="616cf726-3716-428e-acd6-b0fcdd50ad6c" xmlns:ns3="0552e3f6-1f20-4add-92b6-8fc3ff538f54" targetNamespace="http://schemas.microsoft.com/office/2006/metadata/properties" ma:root="true" ma:fieldsID="f7d277ba2e8441b1c8fd8ef84132a4c6" ns2:_="" ns3:_="">
    <xsd:import namespace="616cf726-3716-428e-acd6-b0fcdd50ad6c"/>
    <xsd:import namespace="0552e3f6-1f20-4add-92b6-8fc3ff538f54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16cf726-3716-428e-acd6-b0fcdd50ad6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52e3f6-1f20-4add-92b6-8fc3ff538f5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CA7E78-ABC1-480C-B3B0-782D4D0EAC20}">
  <ds:schemaRefs>
    <ds:schemaRef ds:uri="616cf726-3716-428e-acd6-b0fcdd50ad6c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schemas.microsoft.com/office/infopath/2007/PartnerControls"/>
    <ds:schemaRef ds:uri="0552e3f6-1f20-4add-92b6-8fc3ff538f54"/>
  </ds:schemaRefs>
</ds:datastoreItem>
</file>

<file path=customXml/itemProps2.xml><?xml version="1.0" encoding="utf-8"?>
<ds:datastoreItem xmlns:ds="http://schemas.openxmlformats.org/officeDocument/2006/customXml" ds:itemID="{4D76B5F9-3ECD-4A24-940E-2830CABC095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7873E2-D27D-4645-8E2D-CEF096D18F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16cf726-3716-428e-acd6-b0fcdd50ad6c"/>
    <ds:schemaRef ds:uri="0552e3f6-1f20-4add-92b6-8fc3ff538f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</TotalTime>
  <Words>685</Words>
  <Application>Microsoft Office PowerPoint</Application>
  <PresentationFormat>Personnalisé</PresentationFormat>
  <Paragraphs>90</Paragraphs>
  <Slides>20</Slides>
  <Notes>20</Notes>
  <HiddenSlides>0</HiddenSlides>
  <MMClips>7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Consolas</vt:lpstr>
      <vt:lpstr>Helvetica Neue</vt:lpstr>
      <vt:lpstr>Lato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générique</dc:creator>
  <cp:lastModifiedBy>i.maisonneuve</cp:lastModifiedBy>
  <cp:revision>2</cp:revision>
  <dcterms:modified xsi:type="dcterms:W3CDTF">2022-02-07T10:50:50Z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0x010100E78FD5AF5902E649A59CA341AE4C068A</vt:lpwstr>
  </property>
  <property fmtid="{D5CDD505-2E9C-101B-9397-08002B2CF9AE}" pid="3" name="Order">
    <vt:r8>277100</vt:r8>
  </property>
  <property fmtid="{D5CDD505-2E9C-101B-9397-08002B2CF9AE}" pid="4" name="ComplianceAssetId">
    <vt:lpwstr/>
  </property>
</Properties>
</file>